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Playfair Display" pitchFamily="2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fLoHXlkVfBc2Joaor2w3Rze/6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168" y="412954"/>
            <a:ext cx="7816645" cy="432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1405100" y="1197806"/>
            <a:ext cx="6883494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dirty="0">
                <a:solidFill>
                  <a:schemeClr val="bg2"/>
                </a:solidFill>
              </a:rPr>
              <a:t>Лекция </a:t>
            </a:r>
            <a:r>
              <a:rPr lang="en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0" dirty="0" smtClean="0">
                <a:solidFill>
                  <a:schemeClr val="bg2"/>
                </a:solidFill>
              </a:rPr>
              <a:t>Пути </a:t>
            </a:r>
            <a:r>
              <a:rPr lang="en" b="0" dirty="0">
                <a:solidFill>
                  <a:schemeClr val="bg2"/>
                </a:solidFill>
              </a:rPr>
              <a:t>рационального использования природных ресурсов</a:t>
            </a:r>
            <a:endParaRPr b="0" dirty="0">
              <a:solidFill>
                <a:schemeClr val="bg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 idx="4294967295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Отраслевые и региональные кадастры</a:t>
            </a:r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4755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b="1"/>
              <a:t>Кадастры животного мира и водных биоресурсов</a:t>
            </a:r>
            <a:endParaRPr b="1"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4294967295"/>
          </p:nvPr>
        </p:nvSpPr>
        <p:spPr>
          <a:xfrm>
            <a:off x="311700" y="2087875"/>
            <a:ext cx="2728800" cy="27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•Ведётся учёт охотничьих животных и рыбных запасов.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•Используется для установления ограничений и охраны редких видов.</a:t>
            </a: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4294967295"/>
          </p:nvPr>
        </p:nvSpPr>
        <p:spPr>
          <a:xfrm>
            <a:off x="5873750" y="1193087"/>
            <a:ext cx="29586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b="1"/>
              <a:t>Лесной кадастр</a:t>
            </a:r>
            <a:endParaRPr b="1"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4294967295"/>
          </p:nvPr>
        </p:nvSpPr>
        <p:spPr>
          <a:xfrm>
            <a:off x="5873802" y="1769575"/>
            <a:ext cx="2958600" cy="3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•Учитывает состояние лесного фонда, запасы древесины и категории лесов.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•Служит для организации лесопользования, восстановления и охраны лесов.</a:t>
            </a:r>
            <a:endParaRPr/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2600" y="1699850"/>
            <a:ext cx="2728800" cy="309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900"/>
              <a:t>Экологизация технологических процессов</a:t>
            </a:r>
            <a:endParaRPr sz="2900"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Это внедрение технологий, снижающих вредное воздействие на природу.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/>
              <a:t>•Основные направления: совершенствование технологий, малоотходное производство, очистка выбросов.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highlight>
                  <a:srgbClr val="EAD1DC"/>
                </a:highlight>
              </a:rPr>
              <a:t>Совершенствование технологических процессов</a:t>
            </a:r>
            <a:endParaRPr>
              <a:highlight>
                <a:srgbClr val="EAD1D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/>
              <a:t>•Комплексное использование сырья и энергии.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/>
              <a:t>•Автоматизация и компьютеризация.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/>
              <a:t>•Интенсификация и сокращение числа стадий производства.</a:t>
            </a:r>
            <a:endParaRPr/>
          </a:p>
        </p:txBody>
      </p:sp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00" y="3649975"/>
            <a:ext cx="4832400" cy="14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275" y="3093725"/>
            <a:ext cx="3013275" cy="20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265500" y="381000"/>
            <a:ext cx="40452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300" dirty="0"/>
              <a:t>Малоотходные и безотходные технологии</a:t>
            </a:r>
            <a:endParaRPr sz="2300" dirty="0"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"/>
          </p:nvPr>
        </p:nvSpPr>
        <p:spPr>
          <a:xfrm>
            <a:off x="392947" y="1374309"/>
            <a:ext cx="4124603" cy="2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 dirty="0"/>
              <a:t>Отходы одного производства становятся сырьём для другого.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 dirty="0"/>
              <a:t>•Примеры — оборотное водоснабжение, повторное использование материалов.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 dirty="0"/>
              <a:t>•Снижение загрязнений и рациональное использование ресурсов.</a:t>
            </a:r>
            <a:endParaRPr sz="1800" dirty="0"/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72001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3100" y="2571750"/>
            <a:ext cx="46809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/>
              <a:t>Биотехнологии и экологически чистое производство</a:t>
            </a:r>
            <a:endParaRPr sz="2400"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•Использование микроорганизмов и биоматериалов для производства.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•Бактериальные удобрения, биогаз, биологическая защита растений.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•Безопасность и устойчивое развитие производства.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•Сокращают расход вещества и энергии на всех этапах производства.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•Пример — системы многократного водоснабжения.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•Позволяют значительно уменьшить отходы и выбросы.</a:t>
            </a:r>
            <a:endParaRPr/>
          </a:p>
        </p:txBody>
      </p:sp>
      <p:pic>
        <p:nvPicPr>
          <p:cNvPr id="159" name="Google Shape;1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6550" y="3268975"/>
            <a:ext cx="2225750" cy="15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/>
              <a:t>Комплексность и интенсификация природопользования</a:t>
            </a:r>
            <a:endParaRPr sz="2200"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•Повышение эффективности без увеличения использования территории.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/>
              <a:t>•Переход от промысла к хозяйству — выращивание, восстановление, сохранение ресурсов.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>
                <a:highlight>
                  <a:srgbClr val="EAD1DC"/>
                </a:highlight>
              </a:rPr>
              <a:t>Переработка отходов и вторичного сырья</a:t>
            </a:r>
            <a:endParaRPr>
              <a:highlight>
                <a:srgbClr val="EAD1D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/>
              <a:t>•Современные технологии позволяют использовать отходы как сырьё.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/>
              <a:t>•Снижение нагрузки на природу и вовлечение отработанных месторождений.</a:t>
            </a:r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17450"/>
            <a:ext cx="4260300" cy="202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9650" y="3177550"/>
            <a:ext cx="4485024" cy="17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265500" y="693275"/>
            <a:ext cx="4045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dirty="0"/>
              <a:t>Заключение </a:t>
            </a:r>
            <a:endParaRPr dirty="0"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2"/>
          </p:nvPr>
        </p:nvSpPr>
        <p:spPr>
          <a:xfrm>
            <a:off x="4939500" y="419100"/>
            <a:ext cx="38370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900" dirty="0"/>
              <a:t>•Рациональное использование природных ресурсов — основа устойчивого развития.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900" dirty="0"/>
              <a:t>•Главная цель — удовлетворение потребностей человека без ущерба для природы.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1900" dirty="0"/>
              <a:t>•Важную роль играет экологизация производства и контроль за использованием ресурсов.</a:t>
            </a:r>
            <a:endParaRPr sz="1900" dirty="0"/>
          </a:p>
        </p:txBody>
      </p:sp>
      <p:pic>
        <p:nvPicPr>
          <p:cNvPr id="174" name="Google Shape;1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912550"/>
            <a:ext cx="4045200" cy="30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Список использованной литературы</a:t>
            </a:r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200" dirty="0" smtClean="0"/>
              <a:t>Экологический </a:t>
            </a:r>
            <a:r>
              <a:rPr lang="en" sz="1200" dirty="0"/>
              <a:t>кодекс Республики Казахстан. – Астана: Министерство экологии и природных ресурсов РК, </a:t>
            </a:r>
            <a:r>
              <a:rPr lang="en" sz="1200" dirty="0" smtClean="0"/>
              <a:t>2021.</a:t>
            </a:r>
            <a:endParaRPr lang="ru-RU" sz="1200" dirty="0" smtClean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ru-RU" sz="12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200" dirty="0" smtClean="0"/>
              <a:t>Боголюбов</a:t>
            </a:r>
            <a:r>
              <a:rPr lang="en" sz="1200" dirty="0"/>
              <a:t>, С. А. Экологическое право. – М.: Юрайт, 2020. – 415 с.</a:t>
            </a:r>
            <a:endParaRPr sz="1200" dirty="0"/>
          </a:p>
          <a:p>
            <a:pPr marL="34290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200" dirty="0" smtClean="0"/>
              <a:t>Глазовская</a:t>
            </a:r>
            <a:r>
              <a:rPr lang="en" sz="1200" dirty="0"/>
              <a:t>, М. А. Рациональное природопользование. – М.: Академия, 2019. – 288 с.</a:t>
            </a:r>
            <a:endParaRPr sz="1200" dirty="0"/>
          </a:p>
          <a:p>
            <a:pPr marL="34290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200" dirty="0" smtClean="0"/>
              <a:t>Грицких</a:t>
            </a:r>
            <a:r>
              <a:rPr lang="en" sz="1200" dirty="0"/>
              <a:t>, В. И. Основы природопользования и охраны окружающей среды. – СПб.: Питер, 2020. – 320 с.</a:t>
            </a:r>
            <a:endParaRPr sz="1200" dirty="0"/>
          </a:p>
          <a:p>
            <a:pPr marL="34290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200" dirty="0" smtClean="0"/>
              <a:t>Егорова</a:t>
            </a:r>
            <a:r>
              <a:rPr lang="en" sz="1200" dirty="0"/>
              <a:t>, Л. В. Геоинформационные системы в природопользовании. – М.: Логос, 2021. – 256 с.</a:t>
            </a:r>
            <a:endParaRPr sz="1200" dirty="0"/>
          </a:p>
          <a:p>
            <a:pPr marL="34290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200" dirty="0" smtClean="0"/>
              <a:t>Садовничий</a:t>
            </a:r>
            <a:r>
              <a:rPr lang="en" sz="1200" dirty="0"/>
              <a:t>, В. А., ред. Устойчивое развитие: экологические и социально-экономические аспекты. – М.: Наука, 2020. – 372 с.</a:t>
            </a:r>
            <a:endParaRPr sz="1200" dirty="0"/>
          </a:p>
          <a:p>
            <a:pPr marL="342900" lvl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+mj-lt"/>
              <a:buAutoNum type="arabicPeriod"/>
            </a:pPr>
            <a:r>
              <a:rPr lang="en" sz="1200" dirty="0" smtClean="0"/>
              <a:t>Карасев</a:t>
            </a:r>
            <a:r>
              <a:rPr lang="en" sz="1200" dirty="0"/>
              <a:t>, А. П. Экологизация технологических процессов. – Алматы: Қазақ университеті, 2022. – 214 б.</a:t>
            </a:r>
            <a:endParaRPr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Список использованной литературы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Природные </a:t>
            </a:r>
            <a:r>
              <a:rPr lang="en" sz="1200" dirty="0"/>
              <a:t>ресурсы и устойчивое развитие Казахстана. – Алматы: Ғылым, 2021. – 310 б.</a:t>
            </a:r>
            <a:endParaRPr sz="1200" dirty="0"/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Яковлев</a:t>
            </a:r>
            <a:r>
              <a:rPr lang="en" sz="1200" dirty="0"/>
              <a:t>, В. Н. Основы кадастрового дела и инвентаризации природных ресурсов. – М.: Проспект, 2018. – 276 с.</a:t>
            </a:r>
            <a:endParaRPr sz="1200" dirty="0"/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Стратегия </a:t>
            </a:r>
            <a:r>
              <a:rPr lang="en" sz="1200" dirty="0"/>
              <a:t>“Казахстан – 2050”: устойчивое развитие и рациональное природопользование. – Астана: Правительство РК, 2020.</a:t>
            </a:r>
            <a:endParaRPr sz="1200" dirty="0"/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Арманд</a:t>
            </a:r>
            <a:r>
              <a:rPr lang="en" sz="1200" dirty="0"/>
              <a:t>, Д. Л. Наука о ландшафте и рациональном использовании природы. – М.: Мысль, 2018. – 340 с.</a:t>
            </a:r>
            <a:endParaRPr sz="1200" dirty="0"/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Назарова</a:t>
            </a:r>
            <a:r>
              <a:rPr lang="en" sz="1200" dirty="0"/>
              <a:t>, Т. А. Экономика природопользования и охраны окружающей среды. – СПб.: Питер, 2019. – 297 с.</a:t>
            </a:r>
            <a:endParaRPr sz="1200" dirty="0"/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Шубина</a:t>
            </a:r>
            <a:r>
              <a:rPr lang="en" sz="1200" dirty="0"/>
              <a:t>, Л. А. Геоэкология и устойчивое развитие. – М.: Юрайт, 2022. – 245 с.</a:t>
            </a:r>
            <a:endParaRPr sz="1200" dirty="0"/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United </a:t>
            </a:r>
            <a:r>
              <a:rPr lang="en" sz="1200" dirty="0"/>
              <a:t>Nations Environment Programme (UNEP). Sustainable Resource Management: Global Status Report 2022. – Geneva: UNEP, 2022.</a:t>
            </a:r>
            <a:endParaRPr sz="1200" dirty="0"/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+mj-lt"/>
              <a:buAutoNum type="arabicPeriod" startAt="8"/>
            </a:pPr>
            <a:r>
              <a:rPr lang="en" sz="1200" dirty="0" smtClean="0"/>
              <a:t>World </a:t>
            </a:r>
            <a:r>
              <a:rPr lang="en" sz="1200" dirty="0"/>
              <a:t>Bank. Kazakhstan: Environmental Performance Review. – Washington, D.C.: World Bank, 2023.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29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600" dirty="0"/>
              <a:t>Цель лекции: </a:t>
            </a:r>
            <a:endParaRPr sz="2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 b="0" dirty="0">
                <a:solidFill>
                  <a:schemeClr val="bg2"/>
                </a:solidFill>
              </a:rPr>
              <a:t>Обсудить и проанализировать пути рационального использования природных ресурсов.</a:t>
            </a:r>
            <a:endParaRPr sz="2000" b="0" dirty="0">
              <a:solidFill>
                <a:schemeClr val="bg2"/>
              </a:solidFill>
            </a:endParaRPr>
          </a:p>
        </p:txBody>
      </p:sp>
      <p:sp>
        <p:nvSpPr>
          <p:cNvPr id="71" name="Google Shape;71;p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План лекций: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/>
              <a:t>1. Инвентаризация природных ресурсов.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/>
              <a:t>2. Создание единой системы государственных кадастров.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/>
              <a:t>3. Отраслевые и региональные кадастры.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"/>
              <a:t>4. Экологизация технологических процессов.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/>
              <a:t>Инвентаризация и создание кадастров природных ресурсов</a:t>
            </a:r>
            <a:endParaRPr sz="2200"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highlight>
                  <a:srgbClr val="EAD1DC"/>
                </a:highlight>
              </a:rPr>
              <a:t>Инвентаризация природных ресурсов </a:t>
            </a:r>
            <a:r>
              <a:rPr lang="en"/>
              <a:t>—это учет количества, качества, динамики запасов, формы и степени эксплуатации естественных ресурсов территории.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/>
              <a:t>Инвентаризация ландшафтов, помимо определения их различных параметров, включает комплексное картографирование территории составление ландшафтной карты территории, в связи с интенсивным использованием и истощением природных ресурсов особое значение приобретает вопрос об улучшении методов их учета.</a:t>
            </a:r>
            <a:endParaRPr/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435" y="1042538"/>
            <a:ext cx="3636275" cy="36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311700" y="138800"/>
            <a:ext cx="512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Современные методы инвентаризации</a:t>
            </a:r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311700" y="1173375"/>
            <a:ext cx="31401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•Аэрокосмические методы позволяют отслеживать ландшафты и оценивать состояние экосистем.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•Использование ГИС — геоинформационных систем — обеспечивает сбор и хранение данных.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1400"/>
              <a:t>•Банки данных включают карты, снимки, таблицы и мониторинговую информацию.</a:t>
            </a:r>
            <a:endParaRPr sz="1400"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0800" y="138800"/>
            <a:ext cx="3543776" cy="22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1794" y="2571750"/>
            <a:ext cx="3140099" cy="243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40452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200"/>
              <a:t>Создание единой системы государственных кадастров</a:t>
            </a:r>
            <a:endParaRPr sz="2200"/>
          </a:p>
        </p:txBody>
      </p:sp>
      <p:sp>
        <p:nvSpPr>
          <p:cNvPr id="92" name="Google Shape;92;p6"/>
          <p:cNvSpPr txBox="1">
            <a:spLocks noGrp="1"/>
          </p:cNvSpPr>
          <p:nvPr>
            <p:ph type="subTitle" idx="1"/>
          </p:nvPr>
        </p:nvSpPr>
        <p:spPr>
          <a:xfrm>
            <a:off x="265500" y="1455300"/>
            <a:ext cx="4045200" cy="3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900"/>
              <a:t>•Единая система кадастров — это межотраслевая информационная база данных.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900"/>
              <a:t>•Обеспечивает комплексный учёт природного и экономического потенциала страны.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900"/>
              <a:t>•Объекты: земля, вода, лес, недра, флора и фауна.</a:t>
            </a:r>
            <a:endParaRPr sz="1900"/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853350"/>
            <a:ext cx="4572001" cy="343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Функции государственных кадастров</a:t>
            </a:r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•Кадастры содержат сведения о количестве и качестве ресурсов.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•Они обеспечивают информационную основу для принятия управленческих решений.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•Данные вносятся в цифровой формат с географической привязкой.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highlight>
                  <a:srgbClr val="EAD1DC"/>
                </a:highlight>
              </a:rPr>
              <a:t>Отраслевые и региональные кадастры</a:t>
            </a:r>
            <a:endParaRPr sz="1600">
              <a:highlight>
                <a:srgbClr val="EAD1D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•Отраслевые кадастры: земельный, водный, лесной, кадастр полезных ископаемых.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•Региональные кадастры учитывают особенности территорий и экосистем.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1600"/>
              <a:t>•Кадастры — инструмент планирования и рационального природопользования.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265500" y="449575"/>
            <a:ext cx="40452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Земельный кадастр</a:t>
            </a:r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ubTitle" idx="1"/>
          </p:nvPr>
        </p:nvSpPr>
        <p:spPr>
          <a:xfrm>
            <a:off x="265500" y="1737475"/>
            <a:ext cx="4045200" cy="2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300"/>
              <a:t>•Содержит сведения о состоянии и правовом статусе земель.</a:t>
            </a:r>
            <a:endParaRPr sz="2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300"/>
              <a:t>•Используется для планирования землепользования, оценки почв и рационального распределения территорий.</a:t>
            </a:r>
            <a:endParaRPr sz="2300"/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-51450"/>
            <a:ext cx="2567948" cy="245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950" y="-51450"/>
            <a:ext cx="2055201" cy="2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9950" y="2690400"/>
            <a:ext cx="2055200" cy="24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2256575"/>
            <a:ext cx="2567949" cy="28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Кадастр полезных ископаемых</a:t>
            </a: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•Включает данные о ценности месторождений, запасах и условиях их разработки.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•Помогает оценить экономическую и экологическую целесообразность добычи.</a:t>
            </a:r>
            <a:endParaRPr/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116575"/>
            <a:ext cx="2811787" cy="18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576" y="3116575"/>
            <a:ext cx="2994675" cy="187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3650" y="3116575"/>
            <a:ext cx="2568650" cy="18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265500" y="556250"/>
            <a:ext cx="40452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600"/>
              <a:t>Водный кадастр </a:t>
            </a:r>
            <a:endParaRPr sz="3600"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•Содержит данные о водных объектах, их запасах и качестве вод.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•Включает три раздела: поверхностные воды, подземные воды, использование вод.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•Основа для водоохранных мероприятий и рационального водопользовани</a:t>
            </a:r>
            <a:endParaRPr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75" y="1744800"/>
            <a:ext cx="3653124" cy="30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953</Words>
  <Application>Microsoft Office PowerPoint</Application>
  <PresentationFormat>Экран (16:9)</PresentationFormat>
  <Paragraphs>98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Lato</vt:lpstr>
      <vt:lpstr>Playfair Display</vt:lpstr>
      <vt:lpstr>Coral</vt:lpstr>
      <vt:lpstr>Лекция 4  Пути рационального использования природных ресурсов </vt:lpstr>
      <vt:lpstr>Цель лекции:   Обсудить и проанализировать пути рационального использования природных ресурсов.</vt:lpstr>
      <vt:lpstr>Инвентаризация и создание кадастров природных ресурсов</vt:lpstr>
      <vt:lpstr>Современные методы инвентаризации</vt:lpstr>
      <vt:lpstr>Создание единой системы государственных кадастров</vt:lpstr>
      <vt:lpstr>Функции государственных кадастров</vt:lpstr>
      <vt:lpstr>Земельный кадастр</vt:lpstr>
      <vt:lpstr>Кадастр полезных ископаемых</vt:lpstr>
      <vt:lpstr>Водный кадастр </vt:lpstr>
      <vt:lpstr>Отраслевые и региональные кадастры</vt:lpstr>
      <vt:lpstr>Экологизация технологических процессов</vt:lpstr>
      <vt:lpstr>Малоотходные и безотходные технологии</vt:lpstr>
      <vt:lpstr>Биотехнологии и экологически чистое производство</vt:lpstr>
      <vt:lpstr>Комплексность и интенсификация природопользования</vt:lpstr>
      <vt:lpstr>Заключение </vt:lpstr>
      <vt:lpstr>Список использованной литературы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имени  аль-Фараби  Факультет географии и природопользования  Кафедра рекреационной географии и туриз</dc:title>
  <cp:lastModifiedBy>ASUS</cp:lastModifiedBy>
  <cp:revision>4</cp:revision>
  <dcterms:modified xsi:type="dcterms:W3CDTF">2025-10-23T17:45:17Z</dcterms:modified>
</cp:coreProperties>
</file>